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72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539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1238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145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256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964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714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453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28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6375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966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21954-42F2-4837-A588-B7512F2D8D38}" type="datetimeFigureOut">
              <a:rPr lang="pt-BR" smtClean="0"/>
              <a:t>31/10/2011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193C9-C915-464D-8211-3831E75AA11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998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PNPSB nos Estados prioritários para a castanha-do-brasil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Situação em setembro/outubro de 2011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38116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Mato Grosso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Câmara Técnica da Sociobiodiversidade foi criada em 2009.</a:t>
            </a:r>
          </a:p>
          <a:p>
            <a:r>
              <a:rPr lang="pt-BR" sz="2400" dirty="0" smtClean="0"/>
              <a:t>Não foi possível visitar o estado neste período, pois havia a perspectiva de mudança do Secretário que é o atual ponto focal do estado. Essa alteração não ocorreu.</a:t>
            </a:r>
          </a:p>
          <a:p>
            <a:r>
              <a:rPr lang="pt-BR" sz="2400" dirty="0" smtClean="0"/>
              <a:t>As propostas feitas pelo PNPSB foram repassadas para a gestora da Câmara Técnica do MT por e-mail.</a:t>
            </a:r>
          </a:p>
          <a:p>
            <a:r>
              <a:rPr lang="pt-BR" sz="2400" dirty="0" smtClean="0"/>
              <a:t>Ponto forte: a </a:t>
            </a:r>
            <a:r>
              <a:rPr lang="pt-BR" sz="2400" dirty="0" smtClean="0"/>
              <a:t>Câmara Técnica abriu uma porta para a sociobiodiversidade junto aos órgãos do MT, dando visibilidade ao tema no estado, não apenas como uma pauta ambiental.</a:t>
            </a:r>
          </a:p>
          <a:p>
            <a:r>
              <a:rPr lang="pt-BR" sz="2400" dirty="0" smtClean="0"/>
              <a:t>Fragilidade: a </a:t>
            </a:r>
            <a:r>
              <a:rPr lang="pt-BR" sz="2400" dirty="0" smtClean="0"/>
              <a:t>Câmara Técnica</a:t>
            </a:r>
            <a:r>
              <a:rPr lang="pt-BR" sz="2400" dirty="0" smtClean="0"/>
              <a:t> não possui membros da sociedade civil e o estado também não tem um ponto focal dessas organizações.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920957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Oficina para criação da Câmara Estadual e discussão do Regimento Interno será realizada em novembro/2011, com apoio da GIZ.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370875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9592"/>
          </a:xfrm>
        </p:spPr>
        <p:txBody>
          <a:bodyPr/>
          <a:lstStyle/>
          <a:p>
            <a:r>
              <a:rPr lang="pt-BR" dirty="0" smtClean="0"/>
              <a:t>Proposições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6021288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Curto Prazo (2011): representantes da Coordenação apoiar e participar dos eventos promovidos nos estados (reuniões das Câmaras e oficinas de trabalho).</a:t>
            </a:r>
          </a:p>
          <a:p>
            <a:pPr lvl="1"/>
            <a:r>
              <a:rPr lang="pt-BR" sz="2000" dirty="0" smtClean="0"/>
              <a:t>Todos os estados se comprometeram a informar com antecedência as datas de suas reuniões.</a:t>
            </a:r>
          </a:p>
          <a:p>
            <a:r>
              <a:rPr lang="pt-BR" sz="2400" dirty="0" smtClean="0"/>
              <a:t>Médio Prazo (início de 2012): PNPSB incluir no seu planejamento ações e recursos (técnicos ou consultores para facilitar as oficinas, metodologias, </a:t>
            </a:r>
            <a:r>
              <a:rPr lang="pt-BR" sz="2400" dirty="0" err="1" smtClean="0"/>
              <a:t>etc</a:t>
            </a:r>
            <a:r>
              <a:rPr lang="pt-BR" sz="2400" dirty="0" smtClean="0"/>
              <a:t>) para apoiar os estados na elaboração e monitoramento dos Planos de Ação Estaduais </a:t>
            </a:r>
          </a:p>
          <a:p>
            <a:pPr lvl="1"/>
            <a:r>
              <a:rPr lang="pt-BR" sz="2000" dirty="0" smtClean="0"/>
              <a:t>os pontos focais dos estados aprovaram a planilha e a proposta de monitoramento cruzado: em que estados recebem informações do monitoramento do PNPSB e repassam as de suas Câmaras para Equipe Técnica e Secretaria Executiva periodicamente. </a:t>
            </a:r>
          </a:p>
          <a:p>
            <a:r>
              <a:rPr lang="pt-BR" sz="2400" dirty="0" smtClean="0"/>
              <a:t>Longo Prazo (meados de 2012): incluir no próximo Encontro dos Pontos Focais uma troca de experiências entre os gestores das Câmaras de forma que as boas práticas sejam compartilhadas e os canais de comunicação entre os estados se estabeleçam.</a:t>
            </a:r>
          </a:p>
          <a:p>
            <a:pPr lvl="1"/>
            <a:r>
              <a:rPr lang="pt-BR" sz="2000" dirty="0" smtClean="0"/>
              <a:t>Exemplo interessante: comitês técnicos do AM.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4010263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Contexto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5517232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Câmaras criadas oficialmente no AM, AP, MT, PA</a:t>
            </a:r>
          </a:p>
          <a:p>
            <a:r>
              <a:rPr lang="pt-BR" sz="2400" dirty="0" smtClean="0"/>
              <a:t>Em processo de criação no AC (com apoio da GIZ)</a:t>
            </a:r>
          </a:p>
          <a:p>
            <a:pPr lvl="1"/>
            <a:r>
              <a:rPr lang="pt-BR" sz="2000" dirty="0" smtClean="0"/>
              <a:t>Oficina de criação da Câmara e discussão da minuta do Regimento Interno a ser realizada em novembro/2011</a:t>
            </a:r>
          </a:p>
          <a:p>
            <a:r>
              <a:rPr lang="pt-BR" sz="2400" dirty="0" smtClean="0"/>
              <a:t>Em processo de articulação política em RO.</a:t>
            </a:r>
          </a:p>
          <a:p>
            <a:r>
              <a:rPr lang="pt-BR" sz="2400" dirty="0" smtClean="0"/>
              <a:t>Os 4 estados que já criaram suas Câmaras ainda não possuem um Plano de Ação Estadual para a Sociobiodiversidade estruturado.</a:t>
            </a:r>
          </a:p>
          <a:p>
            <a:r>
              <a:rPr lang="pt-BR" sz="2400" dirty="0" smtClean="0"/>
              <a:t>AM e AP devem iniciar esse processo ainda em 2011 e consideram de extrema importância o apoio e participação do PNPSB para a execução e acompanhamento dos resultados.</a:t>
            </a:r>
          </a:p>
          <a:p>
            <a:r>
              <a:rPr lang="pt-BR" sz="2400" dirty="0" smtClean="0"/>
              <a:t>As propostas do PNPSB levadas aos estados foram bem recebidas por todos.</a:t>
            </a:r>
          </a:p>
          <a:p>
            <a:r>
              <a:rPr lang="pt-BR" sz="2400" dirty="0" smtClean="0"/>
              <a:t>Percebe-se que a articulação com </a:t>
            </a:r>
            <a:r>
              <a:rPr lang="pt-BR" sz="2400" dirty="0" err="1" smtClean="0"/>
              <a:t>APLs</a:t>
            </a:r>
            <a:r>
              <a:rPr lang="pt-BR" sz="2400" dirty="0" smtClean="0"/>
              <a:t> e </a:t>
            </a:r>
            <a:r>
              <a:rPr lang="pt-BR" sz="2400" dirty="0" err="1" smtClean="0"/>
              <a:t>GTs</a:t>
            </a:r>
            <a:r>
              <a:rPr lang="pt-BR" sz="2400" dirty="0" smtClean="0"/>
              <a:t> locais é uma fragilidade importante dos estados.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65504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Amazonas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5472608"/>
          </a:xfrm>
        </p:spPr>
        <p:txBody>
          <a:bodyPr>
            <a:normAutofit/>
          </a:bodyPr>
          <a:lstStyle/>
          <a:p>
            <a:r>
              <a:rPr lang="pt-BR" sz="2400" dirty="0" smtClean="0"/>
              <a:t>Câmara Setorial dos Produtos da Sociobiodiversidade criada em 2010, vinculada legalmente ao Conselho Estadual de Povos e Comunidades Tradicionais.</a:t>
            </a:r>
          </a:p>
          <a:p>
            <a:r>
              <a:rPr lang="pt-BR" sz="2400" dirty="0" smtClean="0"/>
              <a:t>Ponto forte: A criação de Comitês Técnicos por produtos com membros da Câmara e convidados externos tem tornado mais ágeis as discussões e a tomada de decisões. </a:t>
            </a:r>
          </a:p>
          <a:p>
            <a:pPr lvl="1"/>
            <a:r>
              <a:rPr lang="pt-BR" sz="2000" dirty="0" smtClean="0"/>
              <a:t>Positivo: Uma cadeia não fica dependente da outra, as reuniões dos comitês são independentes entre si</a:t>
            </a:r>
          </a:p>
          <a:p>
            <a:pPr lvl="1"/>
            <a:r>
              <a:rPr lang="pt-BR" sz="2000" dirty="0" smtClean="0"/>
              <a:t>A melhorar: Ainda é preciso identificar como fazer com que todos os comitês evoluam em ritmo constante. A SEAFE pretende propor que cada um tenha um “articulador”, identificado entre seus membros, para fazer a ponte entre comitê, Câmara e SEAFE. </a:t>
            </a:r>
          </a:p>
          <a:p>
            <a:pPr lvl="1"/>
            <a:r>
              <a:rPr lang="pt-BR" sz="2000" dirty="0" smtClean="0"/>
              <a:t>A melhorar: Como fazer para que as demandas não sejam apenas responsabilidade da SEAFE (ponto focal e gestor da Câmara)?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2951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t-BR" dirty="0" smtClean="0"/>
              <a:t>Amazonas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661248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Atualmente há um consultor da GIZ fazendo um trabalho que servirá de base para o Plano de Ação da Câmara Setorial.</a:t>
            </a:r>
          </a:p>
          <a:p>
            <a:r>
              <a:rPr lang="pt-BR" sz="2400" dirty="0" smtClean="0"/>
              <a:t>A proposta de elaboração do Plano de Ação Estadual de longo prazo (2012-2015) foi muito bem recebida e condiz com as atividades previstas pela Câmara. </a:t>
            </a:r>
          </a:p>
          <a:p>
            <a:r>
              <a:rPr lang="pt-BR" sz="2400" dirty="0" smtClean="0"/>
              <a:t>Percebem a necessidade de ter um planejamento específico da Câmara, que vá além das ações previstas pelos seus membros.</a:t>
            </a:r>
          </a:p>
          <a:p>
            <a:r>
              <a:rPr lang="pt-BR" sz="2400" dirty="0" smtClean="0"/>
              <a:t>O sistema de monitoramento foi considerado muito útil e será adotado assim que tiverem o planejamento organizado.</a:t>
            </a:r>
          </a:p>
          <a:p>
            <a:r>
              <a:rPr lang="pt-BR" sz="2400" dirty="0" smtClean="0"/>
              <a:t>SEAFE está elaborando relatório de avaliação do andamento dos comitês técnicos e da Câmara Setorial</a:t>
            </a:r>
          </a:p>
          <a:p>
            <a:r>
              <a:rPr lang="pt-BR" sz="2400" dirty="0" smtClean="0"/>
              <a:t>Fragilidade: o tema dos </a:t>
            </a:r>
            <a:r>
              <a:rPr lang="pt-BR" sz="2400" dirty="0" err="1" smtClean="0"/>
              <a:t>APLs</a:t>
            </a:r>
            <a:r>
              <a:rPr lang="pt-BR" sz="2400" dirty="0" smtClean="0"/>
              <a:t> no AM foi transferido recentemente para a ADS (membro da Câmara) , mas ainda é necessário tempo para identificar se há </a:t>
            </a:r>
            <a:r>
              <a:rPr lang="pt-BR" sz="2400" dirty="0" err="1" smtClean="0"/>
              <a:t>APLs</a:t>
            </a:r>
            <a:r>
              <a:rPr lang="pt-BR" sz="2400" dirty="0" smtClean="0"/>
              <a:t> da sociobiodiversidade em andamento e definir estratégias para incorporá-los no âmbito da Câmara.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71200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Pará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507288" cy="5517232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Comissão Estadual de Extrativismo (COMEX) criada em 2008.</a:t>
            </a:r>
          </a:p>
          <a:p>
            <a:r>
              <a:rPr lang="pt-BR" sz="2400" dirty="0" smtClean="0"/>
              <a:t>1ª. Reunião de 2011 realizada em agosto.</a:t>
            </a:r>
          </a:p>
          <a:p>
            <a:r>
              <a:rPr lang="pt-BR" sz="2400" dirty="0" smtClean="0"/>
              <a:t>Ponto forte 1: </a:t>
            </a:r>
            <a:r>
              <a:rPr lang="pt-BR" sz="2400" dirty="0" err="1" smtClean="0"/>
              <a:t>Ideflor</a:t>
            </a:r>
            <a:r>
              <a:rPr lang="pt-BR" sz="2400" dirty="0" smtClean="0"/>
              <a:t> (ponto focal e gestor da COMEX) em conjunto com SAGRI, SEMA e ITERPA, incluiu ações voltadas à sociobiodiversidade no PPA estadual:</a:t>
            </a:r>
          </a:p>
          <a:p>
            <a:pPr lvl="1"/>
            <a:r>
              <a:rPr lang="pt-BR" sz="2000" dirty="0" smtClean="0"/>
              <a:t>Cadeias de produtos e serviços florestais</a:t>
            </a:r>
          </a:p>
          <a:p>
            <a:pPr lvl="1"/>
            <a:r>
              <a:rPr lang="pt-BR" sz="2000" dirty="0" smtClean="0"/>
              <a:t>Apoio a planos de manejo florestal comunitários e familiares</a:t>
            </a:r>
          </a:p>
          <a:p>
            <a:pPr lvl="1"/>
            <a:r>
              <a:rPr lang="pt-BR" sz="2000" dirty="0" smtClean="0"/>
              <a:t>Planos de desenvolvimento local de áreas de gestão comunitária do estado (glebas, florestas estaduais, etc.)</a:t>
            </a:r>
          </a:p>
          <a:p>
            <a:r>
              <a:rPr lang="pt-BR" sz="2400" dirty="0" smtClean="0"/>
              <a:t>Ponto forte 2: </a:t>
            </a:r>
            <a:r>
              <a:rPr lang="pt-BR" sz="2400" dirty="0" err="1" smtClean="0"/>
              <a:t>Ideflor</a:t>
            </a:r>
            <a:r>
              <a:rPr lang="pt-BR" sz="2400" dirty="0" smtClean="0"/>
              <a:t> faz parte do CEDRS e COEMA, representando a sociobiodiversidade nesses conselhos estaduais.</a:t>
            </a:r>
          </a:p>
          <a:p>
            <a:r>
              <a:rPr lang="pt-BR" sz="2400" dirty="0" smtClean="0"/>
              <a:t>O </a:t>
            </a:r>
            <a:r>
              <a:rPr lang="pt-BR" sz="2400" dirty="0" err="1" smtClean="0"/>
              <a:t>Ideflor</a:t>
            </a:r>
            <a:r>
              <a:rPr lang="pt-BR" sz="2400" dirty="0" smtClean="0"/>
              <a:t> se comprometeu a esclarecer junto à SEFA a questão da emissão da NF para o produtor (uso do preço mínimo em vez do preço de venda).</a:t>
            </a:r>
          </a:p>
        </p:txBody>
      </p:sp>
    </p:spTree>
    <p:extLst>
      <p:ext uri="{BB962C8B-B14F-4D97-AF65-F5344CB8AC3E}">
        <p14:creationId xmlns:p14="http://schemas.microsoft.com/office/powerpoint/2010/main" val="3463223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BR" dirty="0" smtClean="0"/>
              <a:t>Pará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052736"/>
            <a:ext cx="8964488" cy="5688632"/>
          </a:xfrm>
        </p:spPr>
        <p:txBody>
          <a:bodyPr>
            <a:noAutofit/>
          </a:bodyPr>
          <a:lstStyle/>
          <a:p>
            <a:r>
              <a:rPr lang="pt-BR" sz="2400" dirty="0" smtClean="0"/>
              <a:t>A proposta de elaboração do Plano de Ação Estadual de longo prazo (2012-2015) foi bem recebida e condiz com as atividades previstas pela COMEX.</a:t>
            </a:r>
          </a:p>
          <a:p>
            <a:r>
              <a:rPr lang="pt-BR" sz="2400" dirty="0" smtClean="0"/>
              <a:t>Foi enviado aos membros da COMEX um pequeno questionário para </a:t>
            </a:r>
            <a:r>
              <a:rPr lang="pt-BR" sz="2400" dirty="0" smtClean="0"/>
              <a:t>mapear rapidamente quem tem ações voltadas à sociobiodiversidade no estado, com foco em quais produtos e em quais regiões. A ideia é que isso seja apresentado na</a:t>
            </a:r>
            <a:r>
              <a:rPr lang="pt-BR" sz="2400" dirty="0" smtClean="0"/>
              <a:t> próxima reunião da COMEX para sensibilizá-los sobre a importância do tema.</a:t>
            </a:r>
          </a:p>
          <a:p>
            <a:r>
              <a:rPr lang="pt-BR" sz="2400" dirty="0" smtClean="0"/>
              <a:t>Percebem a necessidade de ter um planejamento específico da COMEX, que vá além das ações previstas pelos seus membros separadamente.</a:t>
            </a:r>
          </a:p>
          <a:p>
            <a:r>
              <a:rPr lang="pt-BR" sz="2400" dirty="0" smtClean="0"/>
              <a:t>O sistema de monitoramento foi considerado muito útil e será adotado assim que tiverem o planejamento organizado.</a:t>
            </a:r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932080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Pará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pt-BR" sz="2400" dirty="0" smtClean="0"/>
              <a:t>Fragilidade 1: Tema da sociobiodiversidade precisa ser fortalecido no âmbito estadual (governo e ONGs) e da COMEX.</a:t>
            </a:r>
          </a:p>
          <a:p>
            <a:pPr lvl="1"/>
            <a:r>
              <a:rPr lang="pt-BR" sz="2000" dirty="0" smtClean="0"/>
              <a:t>Atual diretoria da EMATER-PA não está sensibilizada para o tema da sociobiodiversidade e não tem estratégia definida para que a política de ATER apoie e valorize o extrativismo de PFNM.</a:t>
            </a:r>
          </a:p>
          <a:p>
            <a:pPr lvl="1"/>
            <a:r>
              <a:rPr lang="pt-BR" sz="2000" dirty="0" smtClean="0"/>
              <a:t>O PA ainda não tem lei estadual de ATER que inclua a política florestal e a ATER florestal.</a:t>
            </a:r>
            <a:endParaRPr lang="pt-BR" sz="2000" dirty="0" smtClean="0"/>
          </a:p>
          <a:p>
            <a:pPr lvl="1"/>
            <a:r>
              <a:rPr lang="pt-BR" sz="2000" dirty="0" smtClean="0"/>
              <a:t>Isso é grave porque a EMATER-PA é a atual presidente da ASBRAER Norte, aumentando sua influência.</a:t>
            </a:r>
          </a:p>
          <a:p>
            <a:r>
              <a:rPr lang="pt-BR" sz="2400" dirty="0" smtClean="0"/>
              <a:t>Fragilidade 2: Técnicos capacitados em manejo, cadeias de valor, </a:t>
            </a:r>
            <a:r>
              <a:rPr lang="pt-BR" sz="2400" dirty="0" err="1" smtClean="0"/>
              <a:t>etc</a:t>
            </a:r>
            <a:r>
              <a:rPr lang="pt-BR" sz="2400" dirty="0" smtClean="0"/>
              <a:t> não permanecem nas localidades mais isoladas e isso prejudica o repasse de conhecimentos.</a:t>
            </a:r>
            <a:endParaRPr lang="pt-BR" sz="2400" dirty="0" smtClean="0"/>
          </a:p>
          <a:p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Solicitação: </a:t>
            </a:r>
            <a:r>
              <a:rPr lang="pt-BR" sz="2400" dirty="0" smtClean="0"/>
              <a:t>PNPSB e MDA, em parceria com </a:t>
            </a:r>
            <a:r>
              <a:rPr lang="pt-BR" sz="2400" dirty="0" err="1" smtClean="0"/>
              <a:t>Ideflor</a:t>
            </a:r>
            <a:r>
              <a:rPr lang="pt-BR" sz="2400" dirty="0" smtClean="0"/>
              <a:t>, definam e executem rapidamente ação de sensibilização da EMATER-PA para a sociobiodiversidade</a:t>
            </a:r>
            <a:endParaRPr lang="pt-BR" sz="24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860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Amapá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pt-BR" sz="2400" dirty="0" smtClean="0"/>
              <a:t>Câmara Setorial da Sociobiodiversidade do Estado do Amapá foi criada em 30/06/2011.</a:t>
            </a:r>
          </a:p>
          <a:p>
            <a:r>
              <a:rPr lang="pt-BR" sz="2400" dirty="0" smtClean="0"/>
              <a:t>IEF é o ponto focal e gestor da Câmara.</a:t>
            </a:r>
          </a:p>
          <a:p>
            <a:r>
              <a:rPr lang="pt-BR" sz="2400" dirty="0" smtClean="0"/>
              <a:t>Em 21/10/2011 houve a posse oficial dos membros da Câmara com a presença do Governador, Vice-Governadora e Secretário de Desenvolvimento Rural </a:t>
            </a:r>
            <a:r>
              <a:rPr lang="pt-BR" sz="2400" dirty="0" smtClean="0"/>
              <a:t>do Amapá.</a:t>
            </a:r>
            <a:endParaRPr lang="pt-BR" sz="2400" dirty="0" smtClean="0"/>
          </a:p>
          <a:p>
            <a:r>
              <a:rPr lang="pt-BR" sz="2400" dirty="0" smtClean="0"/>
              <a:t>Nesta data os membros da Câmara participaram de uma oficina de validação do Regimento Interno proposto.</a:t>
            </a:r>
          </a:p>
        </p:txBody>
      </p:sp>
    </p:spTree>
    <p:extLst>
      <p:ext uri="{BB962C8B-B14F-4D97-AF65-F5344CB8AC3E}">
        <p14:creationId xmlns:p14="http://schemas.microsoft.com/office/powerpoint/2010/main" val="3896842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Amapá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pt-BR" sz="2400" dirty="0" smtClean="0"/>
              <a:t>Ponto forte: o IEF deve promover ainda em 2011 uma oficina para a elaboração do Plano de Ação Estadual.</a:t>
            </a:r>
          </a:p>
          <a:p>
            <a:pPr lvl="1"/>
            <a:r>
              <a:rPr lang="pt-BR" sz="2000" dirty="0" smtClean="0"/>
              <a:t>Isso será feito com base na “Carta da Sociobiodiversidade” criada em um encontro estadual realizado em 2011, que já identificou diversos pontos importantes e indicativos de ações; nos planejamentos dos membros da Câmara; nas ações do Projeto Carbono </a:t>
            </a:r>
            <a:r>
              <a:rPr lang="pt-BR" sz="2000" dirty="0" err="1" smtClean="0"/>
              <a:t>Cajari</a:t>
            </a:r>
            <a:r>
              <a:rPr lang="pt-BR" sz="2000" dirty="0" smtClean="0"/>
              <a:t>, que obteve recursos da Petrobrás para sua execução e prevê diversas ações de fortalecimento da cadeia da castanha.</a:t>
            </a:r>
          </a:p>
          <a:p>
            <a:r>
              <a:rPr lang="pt-BR" sz="2400" dirty="0" smtClean="0"/>
              <a:t>Fragilidade 1: ainda não há recursos específicos para a operação da Câmara previstos no PPA do estado.</a:t>
            </a:r>
          </a:p>
          <a:p>
            <a:r>
              <a:rPr lang="pt-BR" sz="2400" dirty="0" smtClean="0"/>
              <a:t>Fragilidade 2: empreendimentos produtivos do estado ainda acessam pouco as políticas públicas de apoio à comercialização</a:t>
            </a:r>
            <a:endParaRPr lang="pt-BR" sz="2400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160225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1317</Words>
  <Application>Microsoft Office PowerPoint</Application>
  <PresentationFormat>Apresentação na tela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3" baseType="lpstr">
      <vt:lpstr>Tema do Office</vt:lpstr>
      <vt:lpstr>PNPSB nos Estados prioritários para a castanha-do-brasil</vt:lpstr>
      <vt:lpstr>Contexto</vt:lpstr>
      <vt:lpstr>Amazonas</vt:lpstr>
      <vt:lpstr>Amazonas </vt:lpstr>
      <vt:lpstr>Pará</vt:lpstr>
      <vt:lpstr>Pará</vt:lpstr>
      <vt:lpstr>Pará</vt:lpstr>
      <vt:lpstr>Amapá </vt:lpstr>
      <vt:lpstr>Amapá </vt:lpstr>
      <vt:lpstr>Mato Grosso</vt:lpstr>
      <vt:lpstr>Acre</vt:lpstr>
      <vt:lpstr>Proposições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PNPSB nos Estados prioritários para a castanha-do-brasil</dc:title>
  <dc:creator>Particular</dc:creator>
  <cp:lastModifiedBy>Particular</cp:lastModifiedBy>
  <cp:revision>14</cp:revision>
  <dcterms:created xsi:type="dcterms:W3CDTF">2011-10-31T15:56:26Z</dcterms:created>
  <dcterms:modified xsi:type="dcterms:W3CDTF">2011-10-31T18:18:28Z</dcterms:modified>
</cp:coreProperties>
</file>